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3" r:id="rId5"/>
    <p:sldId id="264" r:id="rId6"/>
    <p:sldId id="265" r:id="rId7"/>
    <p:sldId id="266" r:id="rId8"/>
    <p:sldId id="267" r:id="rId9"/>
    <p:sldId id="268" r:id="rId10"/>
    <p:sldId id="274" r:id="rId11"/>
    <p:sldId id="269" r:id="rId12"/>
    <p:sldId id="270" r:id="rId13"/>
    <p:sldId id="275" r:id="rId14"/>
    <p:sldId id="271" r:id="rId15"/>
    <p:sldId id="272" r:id="rId16"/>
    <p:sldId id="273" r:id="rId17"/>
    <p:sldId id="276" r:id="rId18"/>
    <p:sldId id="277" r:id="rId1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15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7F9E90A1-B55A-495D-87FB-501C736EFD1C}" type="datetimeFigureOut">
              <a:rPr lang="fa-IR" smtClean="0"/>
              <a:pPr/>
              <a:t>1433/11/29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3E0964-2323-4DE0-9408-1F97438F5846}"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F9E90A1-B55A-495D-87FB-501C736EFD1C}" type="datetimeFigureOut">
              <a:rPr lang="fa-IR" smtClean="0"/>
              <a:pPr/>
              <a:t>1433/11/29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3E0964-2323-4DE0-9408-1F97438F584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F9E90A1-B55A-495D-87FB-501C736EFD1C}" type="datetimeFigureOut">
              <a:rPr lang="fa-IR" smtClean="0"/>
              <a:pPr/>
              <a:t>1433/11/29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3E0964-2323-4DE0-9408-1F97438F584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F9E90A1-B55A-495D-87FB-501C736EFD1C}" type="datetimeFigureOut">
              <a:rPr lang="fa-IR" smtClean="0"/>
              <a:pPr/>
              <a:t>1433/11/29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3E0964-2323-4DE0-9408-1F97438F584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9E90A1-B55A-495D-87FB-501C736EFD1C}" type="datetimeFigureOut">
              <a:rPr lang="fa-IR" smtClean="0"/>
              <a:pPr/>
              <a:t>1433/11/29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E3E0964-2323-4DE0-9408-1F97438F5846}"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7F9E90A1-B55A-495D-87FB-501C736EFD1C}" type="datetimeFigureOut">
              <a:rPr lang="fa-IR" smtClean="0"/>
              <a:pPr/>
              <a:t>1433/11/29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E3E0964-2323-4DE0-9408-1F97438F584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7F9E90A1-B55A-495D-87FB-501C736EFD1C}" type="datetimeFigureOut">
              <a:rPr lang="fa-IR" smtClean="0"/>
              <a:pPr/>
              <a:t>1433/11/29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E3E0964-2323-4DE0-9408-1F97438F5846}"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7F9E90A1-B55A-495D-87FB-501C736EFD1C}" type="datetimeFigureOut">
              <a:rPr lang="fa-IR" smtClean="0"/>
              <a:pPr/>
              <a:t>1433/11/29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E3E0964-2323-4DE0-9408-1F97438F584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E90A1-B55A-495D-87FB-501C736EFD1C}" type="datetimeFigureOut">
              <a:rPr lang="fa-IR" smtClean="0"/>
              <a:pPr/>
              <a:t>1433/11/29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E3E0964-2323-4DE0-9408-1F97438F584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E90A1-B55A-495D-87FB-501C736EFD1C}" type="datetimeFigureOut">
              <a:rPr lang="fa-IR" smtClean="0"/>
              <a:pPr/>
              <a:t>1433/11/29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E3E0964-2323-4DE0-9408-1F97438F584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E90A1-B55A-495D-87FB-501C736EFD1C}" type="datetimeFigureOut">
              <a:rPr lang="fa-IR" smtClean="0"/>
              <a:pPr/>
              <a:t>1433/11/29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E3E0964-2323-4DE0-9408-1F97438F5846}"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F9E90A1-B55A-495D-87FB-501C736EFD1C}" type="datetimeFigureOut">
              <a:rPr lang="fa-IR" smtClean="0"/>
              <a:pPr/>
              <a:t>1433/11/29</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E3E0964-2323-4DE0-9408-1F97438F584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428736"/>
            <a:ext cx="7772400" cy="1470025"/>
          </a:xfrm>
        </p:spPr>
        <p:txBody>
          <a:bodyPr/>
          <a:lstStyle/>
          <a:p>
            <a:r>
              <a:rPr lang="fa-IR" b="1" dirty="0" smtClean="0">
                <a:solidFill>
                  <a:srgbClr val="FF0000"/>
                </a:solidFill>
                <a:effectLst>
                  <a:outerShdw blurRad="38100" dist="38100" dir="2700000" algn="tl">
                    <a:srgbClr val="000000">
                      <a:alpha val="43137"/>
                    </a:srgbClr>
                  </a:outerShdw>
                </a:effectLst>
                <a:cs typeface="B Titr" pitchFamily="2" charset="-78"/>
              </a:rPr>
              <a:t>مبانی فلسفی پژوهش پدیدارشناسی</a:t>
            </a:r>
            <a:endParaRPr lang="fa-IR" b="1" dirty="0">
              <a:solidFill>
                <a:srgbClr val="FF0000"/>
              </a:solidFill>
              <a:effectLst>
                <a:outerShdw blurRad="38100" dist="38100" dir="2700000" algn="tl">
                  <a:srgbClr val="000000">
                    <a:alpha val="43137"/>
                  </a:srgbClr>
                </a:outerShdw>
              </a:effectLst>
              <a:cs typeface="B Titr" pitchFamily="2" charset="-78"/>
            </a:endParaRPr>
          </a:p>
        </p:txBody>
      </p:sp>
      <p:sp>
        <p:nvSpPr>
          <p:cNvPr id="3" name="Subtitle 2"/>
          <p:cNvSpPr>
            <a:spLocks noGrp="1"/>
          </p:cNvSpPr>
          <p:nvPr>
            <p:ph type="subTitle" idx="1"/>
          </p:nvPr>
        </p:nvSpPr>
        <p:spPr/>
        <p:txBody>
          <a:bodyPr/>
          <a:lstStyle/>
          <a:p>
            <a:r>
              <a:rPr lang="fa-IR" dirty="0" smtClean="0">
                <a:solidFill>
                  <a:srgbClr val="FFFF00"/>
                </a:solidFill>
                <a:cs typeface="B Nazanin" pitchFamily="2" charset="-78"/>
              </a:rPr>
              <a:t>دکتر نرگس کشتی آرای</a:t>
            </a:r>
            <a:endParaRPr lang="fa-IR" dirty="0">
              <a:solidFill>
                <a:srgbClr val="FFFF00"/>
              </a:solidFill>
              <a:cs typeface="B Nazanin"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857232"/>
            <a:ext cx="8229600" cy="5268931"/>
          </a:xfrm>
        </p:spPr>
        <p:txBody>
          <a:bodyPr/>
          <a:lstStyle/>
          <a:p>
            <a:pPr algn="justLow"/>
            <a:r>
              <a:rPr lang="fa-IR" b="1" dirty="0" smtClean="0">
                <a:solidFill>
                  <a:srgbClr val="FFFF00"/>
                </a:solidFill>
                <a:effectLst>
                  <a:outerShdw blurRad="38100" dist="38100" dir="2700000" algn="tl">
                    <a:srgbClr val="000000">
                      <a:alpha val="43137"/>
                    </a:srgbClr>
                  </a:outerShdw>
                </a:effectLst>
                <a:cs typeface="B Nazanin" pitchFamily="2" charset="-78"/>
              </a:rPr>
              <a:t>پديدار شناسي كه بيانگر رابطه دروني بين پديدارو لوگوس است عبارت است از: «آنچه خود رامي نمايد»، آن طور كه خود را توسط خود و از جانب خود مي نمايد و رخصت ديده شدن را توسط خود عرضه مي دارد. مفهوم پديدار شناسانة پديدار چونان خود را می نمایاند که وجود موجود را به كلام آورده و به توصيف معنا، نسبت به جلوه هاي </a:t>
            </a:r>
            <a:r>
              <a:rPr lang="fa-IR" b="1" dirty="0" smtClean="0">
                <a:solidFill>
                  <a:srgbClr val="FFFF00"/>
                </a:solidFill>
                <a:effectLst>
                  <a:outerShdw blurRad="38100" dist="38100" dir="2700000" algn="tl">
                    <a:srgbClr val="000000">
                      <a:alpha val="43137"/>
                    </a:srgbClr>
                  </a:outerShdw>
                </a:effectLst>
                <a:cs typeface="B Nazanin" pitchFamily="2" charset="-78"/>
              </a:rPr>
              <a:t>آن مي </a:t>
            </a:r>
            <a:r>
              <a:rPr lang="fa-IR" b="1" dirty="0" smtClean="0">
                <a:solidFill>
                  <a:srgbClr val="FFFF00"/>
                </a:solidFill>
                <a:effectLst>
                  <a:outerShdw blurRad="38100" dist="38100" dir="2700000" algn="tl">
                    <a:srgbClr val="000000">
                      <a:alpha val="43137"/>
                    </a:srgbClr>
                  </a:outerShdw>
                </a:effectLst>
                <a:cs typeface="B Nazanin" pitchFamily="2" charset="-78"/>
              </a:rPr>
              <a:t>پردازد</a:t>
            </a:r>
            <a:endParaRPr lang="fa-IR"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285728"/>
            <a:ext cx="8229600" cy="5840435"/>
          </a:xfrm>
        </p:spPr>
        <p:txBody>
          <a:bodyPr>
            <a:normAutofit/>
          </a:bodyPr>
          <a:lstStyle/>
          <a:p>
            <a:pPr algn="justLow"/>
            <a:r>
              <a:rPr lang="fa-IR" dirty="0">
                <a:solidFill>
                  <a:srgbClr val="FFFF00"/>
                </a:solidFill>
                <a:cs typeface="B Nazanin" pitchFamily="2" charset="-78"/>
              </a:rPr>
              <a:t>اين كلمه در ريشه خود به معناي نور و روشنايي است، يعني آنچه </a:t>
            </a:r>
            <a:r>
              <a:rPr lang="fa-IR" dirty="0" smtClean="0">
                <a:solidFill>
                  <a:srgbClr val="FFFF00"/>
                </a:solidFill>
                <a:cs typeface="B Nazanin" pitchFamily="2" charset="-78"/>
              </a:rPr>
              <a:t>در </a:t>
            </a:r>
            <a:r>
              <a:rPr lang="fa-IR" dirty="0">
                <a:solidFill>
                  <a:srgbClr val="FFFF00"/>
                </a:solidFill>
                <a:cs typeface="B Nazanin" pitchFamily="2" charset="-78"/>
              </a:rPr>
              <a:t>آن نمود مي‌يابد، آشكار مي‌شود. پس «پديدار» آن چيزي است كه موجب آشكاريت خود است و ظهورش را از جانب خويش داراست. و اين همان چيزي است كه يونانيان گاهي آن را «موجود» گفته‌اند. موجود قادر است خود را به بيشمار حالت، نشان دهد. «موجود» در اين خود نمایی همچون چيزي به نظر مي‌آيد. اين «خود را نمودن»(خود نمایی) را «نمودار» مي‌‌ناميم. پديدار در زبان يوناني به اين معناست:«آنچه خود را را همچون چيزي  در حوزه نظر مقام مي‌بخشد.»وآنچه قابل نموداست. </a:t>
            </a:r>
            <a:r>
              <a:rPr lang="fa-IR" dirty="0" smtClean="0">
                <a:solidFill>
                  <a:srgbClr val="FFFF00"/>
                </a:solidFill>
                <a:cs typeface="B Nazanin" pitchFamily="2" charset="-78"/>
              </a:rPr>
              <a:t>لوگوس عبارت </a:t>
            </a:r>
            <a:r>
              <a:rPr lang="fa-IR" dirty="0">
                <a:solidFill>
                  <a:srgbClr val="FFFF00"/>
                </a:solidFill>
                <a:cs typeface="B Nazanin" pitchFamily="2" charset="-78"/>
              </a:rPr>
              <a:t>از قابلیتی است که هر چیزی در حوزه آن « دیدنی » می </a:t>
            </a:r>
            <a:r>
              <a:rPr lang="fa-IR" dirty="0" smtClean="0">
                <a:solidFill>
                  <a:srgbClr val="FFFF00"/>
                </a:solidFill>
                <a:cs typeface="B Nazanin" pitchFamily="2" charset="-78"/>
              </a:rPr>
              <a:t>شود</a:t>
            </a:r>
            <a:endParaRPr lang="en-US" dirty="0">
              <a:solidFill>
                <a:srgbClr val="FFFF00"/>
              </a:solidFill>
              <a:cs typeface="B Nazanin" pitchFamily="2" charset="-78"/>
            </a:endParaRPr>
          </a:p>
          <a:p>
            <a:pPr algn="justLow"/>
            <a:endParaRPr lang="fa-IR"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500042"/>
            <a:ext cx="8229600" cy="5626121"/>
          </a:xfrm>
        </p:spPr>
        <p:txBody>
          <a:bodyPr>
            <a:normAutofit/>
          </a:bodyPr>
          <a:lstStyle/>
          <a:p>
            <a:pPr algn="justLow"/>
            <a:r>
              <a:rPr lang="ar-SA" b="1" dirty="0">
                <a:solidFill>
                  <a:srgbClr val="FFFF00"/>
                </a:solidFill>
                <a:cs typeface="B Nazanin" pitchFamily="2" charset="-78"/>
              </a:rPr>
              <a:t>هایدگر(1367 ) وجود</a:t>
            </a:r>
            <a:r>
              <a:rPr lang="fa-IR" b="1" dirty="0">
                <a:solidFill>
                  <a:srgbClr val="FFFF00"/>
                </a:solidFill>
                <a:cs typeface="B Nazanin" pitchFamily="2" charset="-78"/>
              </a:rPr>
              <a:t> را</a:t>
            </a:r>
            <a:r>
              <a:rPr lang="ar-SA" b="1" dirty="0">
                <a:solidFill>
                  <a:srgbClr val="FFFF00"/>
                </a:solidFill>
                <a:cs typeface="B Nazanin" pitchFamily="2" charset="-78"/>
              </a:rPr>
              <a:t> واقعيت پايدار و ثابت در بطن موجود می داند كه در دام آورده باقي مي‌ماند و سرانجام ما را در برابر مفهوم موجود يا نمود قرار مي‌دهد از  اين ضرورت تفاوت ميان وجودو موجودآشكار مي‌شود.</a:t>
            </a:r>
            <a:endParaRPr lang="en-US" b="1" dirty="0">
              <a:solidFill>
                <a:srgbClr val="FFFF00"/>
              </a:solidFill>
              <a:cs typeface="B Nazanin" pitchFamily="2" charset="-78"/>
            </a:endParaRPr>
          </a:p>
          <a:p>
            <a:pPr algn="justLow"/>
            <a:r>
              <a:rPr lang="ar-SA" b="1" dirty="0">
                <a:solidFill>
                  <a:srgbClr val="FFFF00"/>
                </a:solidFill>
                <a:cs typeface="B Nazanin" pitchFamily="2" charset="-78"/>
              </a:rPr>
              <a:t>هايدگر «وجود» را كل‌ترين مفهوم و نه آشكارترين مفهوم مي‌داند كه خود  تاريكترین مفهوم است. «وجود» چيزي همچون «موجود» نيست وجود غيرقابل تعريف </a:t>
            </a:r>
            <a:r>
              <a:rPr lang="ar-SA" b="1" dirty="0" smtClean="0">
                <a:solidFill>
                  <a:srgbClr val="FFFF00"/>
                </a:solidFill>
                <a:cs typeface="B Nazanin" pitchFamily="2" charset="-78"/>
              </a:rPr>
              <a:t>است</a:t>
            </a:r>
            <a:endParaRPr lang="en-US" b="1" dirty="0" smtClean="0">
              <a:solidFill>
                <a:srgbClr val="FFFF00"/>
              </a:solidFill>
              <a:cs typeface="B Nazanin" pitchFamily="2" charset="-78"/>
            </a:endParaRPr>
          </a:p>
          <a:p>
            <a:pPr algn="justLow" rtl="0"/>
            <a:r>
              <a:rPr lang="en-US" b="1" dirty="0" smtClean="0">
                <a:solidFill>
                  <a:srgbClr val="FFFF00"/>
                </a:solidFill>
                <a:cs typeface="B Nazanin" pitchFamily="2" charset="-78"/>
              </a:rPr>
              <a:t>Being</a:t>
            </a:r>
            <a:endParaRPr lang="en-US" b="1" dirty="0">
              <a:solidFill>
                <a:srgbClr val="FFFF00"/>
              </a:solidFill>
              <a:cs typeface="B Nazanin" pitchFamily="2" charset="-78"/>
            </a:endParaRPr>
          </a:p>
          <a:p>
            <a:pPr algn="justLow" rtl="0"/>
            <a:r>
              <a:rPr lang="en-US" b="1" dirty="0" smtClean="0">
                <a:solidFill>
                  <a:srgbClr val="FFFF00"/>
                </a:solidFill>
                <a:cs typeface="B Nazanin" pitchFamily="2" charset="-78"/>
              </a:rPr>
              <a:t>being</a:t>
            </a:r>
            <a:endParaRPr lang="en-US" b="1" dirty="0">
              <a:solidFill>
                <a:srgbClr val="FFFF00"/>
              </a:solidFill>
              <a:cs typeface="B Nazanin" pitchFamily="2" charset="-78"/>
            </a:endParaRPr>
          </a:p>
          <a:p>
            <a:endParaRPr lang="fa-IR" b="1" dirty="0">
              <a:solidFill>
                <a:srgbClr val="FFFF00"/>
              </a:solidFill>
              <a:cs typeface="B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071546"/>
            <a:ext cx="8229600" cy="5054617"/>
          </a:xfrm>
        </p:spPr>
        <p:txBody>
          <a:bodyPr/>
          <a:lstStyle/>
          <a:p>
            <a:pPr algn="justLow"/>
            <a:r>
              <a:rPr lang="fa-IR" b="1" dirty="0" smtClean="0">
                <a:solidFill>
                  <a:srgbClr val="FFFF00"/>
                </a:solidFill>
                <a:effectLst>
                  <a:outerShdw blurRad="38100" dist="38100" dir="2700000" algn="tl">
                    <a:srgbClr val="000000">
                      <a:alpha val="43137"/>
                    </a:srgbClr>
                  </a:outerShdw>
                </a:effectLst>
                <a:cs typeface="B Nazanin" pitchFamily="2" charset="-78"/>
              </a:rPr>
              <a:t>پدیدارشناسی واقعیت و حقیقت پدیدارها، یعنی اشیایی را که پدیدار می شوند ، </a:t>
            </a:r>
            <a:r>
              <a:rPr lang="fa-IR" b="1" dirty="0" smtClean="0">
                <a:solidFill>
                  <a:srgbClr val="FFFF00"/>
                </a:solidFill>
                <a:effectLst>
                  <a:outerShdw blurRad="38100" dist="38100" dir="2700000" algn="tl">
                    <a:srgbClr val="000000">
                      <a:alpha val="43137"/>
                    </a:srgbClr>
                  </a:outerShdw>
                </a:effectLst>
                <a:cs typeface="B Nazanin" pitchFamily="2" charset="-78"/>
              </a:rPr>
              <a:t>باز </a:t>
            </a:r>
            <a:r>
              <a:rPr lang="fa-IR" b="1" dirty="0" smtClean="0">
                <a:solidFill>
                  <a:srgbClr val="FFFF00"/>
                </a:solidFill>
                <a:effectLst>
                  <a:outerShdw blurRad="38100" dist="38100" dir="2700000" algn="tl">
                    <a:srgbClr val="000000">
                      <a:alpha val="43137"/>
                    </a:srgbClr>
                  </a:outerShdw>
                </a:effectLst>
                <a:cs typeface="B Nazanin" pitchFamily="2" charset="-78"/>
              </a:rPr>
              <a:t>می شناسد. در دیدگاه دکارتی «تصویر»، «عین ادراکی» یا « یک نماد» تنها در ذهن ممکن است. اما از نظر پدیدارشناسی، پدیدارها شیوه هایی هستند که اشیاء در آنها می توانند باشند. طریقی که اشیاء پدیدار می شوند بخشی از هستی آنهاست. اشیاء آنگونه که هستند پدیدار می شوندوآنگونه هستند که پدیدار می شوند </a:t>
            </a:r>
            <a:endParaRPr lang="fa-IR"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785794"/>
            <a:ext cx="8229600" cy="5340369"/>
          </a:xfrm>
        </p:spPr>
        <p:txBody>
          <a:bodyPr>
            <a:normAutofit/>
          </a:bodyPr>
          <a:lstStyle/>
          <a:p>
            <a:pPr algn="justLow"/>
            <a:r>
              <a:rPr lang="ar-SA" b="1" dirty="0">
                <a:solidFill>
                  <a:srgbClr val="FFFF00"/>
                </a:solidFill>
                <a:cs typeface="B Nazanin" pitchFamily="2" charset="-78"/>
              </a:rPr>
              <a:t>هايدگر وجود را به مثابه «پرتوي دروني» به كار مي‌گيرد نوري كه با آن ما نسبت به مفهوم «انساني» خويش، موجوديت خويش و خود وجود آگاهي مي‌يابيم. اين پرتو به ما اجازه خواهد داد تا خود را به عنوان موجود بشناسيم و زمينه اين شناخت را همين پرتو فراهم مي‌كند. و بدين سان، به واقعيت بشري تبديل شده و از آن طريق به خودمان شناسانده مي‌شويم. </a:t>
            </a:r>
            <a:endParaRPr lang="en-US" b="1" dirty="0">
              <a:solidFill>
                <a:srgbClr val="FFFF00"/>
              </a:solidFill>
              <a:cs typeface="B Nazanin" pitchFamily="2" charset="-78"/>
            </a:endParaRPr>
          </a:p>
          <a:p>
            <a:pPr algn="justLow" rtl="0"/>
            <a:r>
              <a:rPr lang="en-US" dirty="0">
                <a:solidFill>
                  <a:srgbClr val="FFFF00"/>
                </a:solidFill>
                <a:cs typeface="B Nazanin" pitchFamily="2" charset="-78"/>
              </a:rPr>
              <a:t>- Existence</a:t>
            </a:r>
          </a:p>
          <a:p>
            <a:pPr algn="justLow" rtl="0"/>
            <a:r>
              <a:rPr lang="en-US" dirty="0">
                <a:solidFill>
                  <a:srgbClr val="FFFF00"/>
                </a:solidFill>
                <a:cs typeface="B Nazanin" pitchFamily="2" charset="-78"/>
              </a:rPr>
              <a:t>- Human reality</a:t>
            </a:r>
          </a:p>
          <a:p>
            <a:pPr algn="justLow" rtl="0"/>
            <a:r>
              <a:rPr lang="en-US" dirty="0">
                <a:solidFill>
                  <a:srgbClr val="FFFF00"/>
                </a:solidFill>
                <a:cs typeface="B Nazanin" pitchFamily="2" charset="-78"/>
              </a:rPr>
              <a:t>- </a:t>
            </a:r>
            <a:r>
              <a:rPr lang="en-US" dirty="0" err="1">
                <a:solidFill>
                  <a:srgbClr val="FFFF00"/>
                </a:solidFill>
                <a:cs typeface="B Nazanin" pitchFamily="2" charset="-78"/>
              </a:rPr>
              <a:t>Dasein</a:t>
            </a:r>
            <a:endParaRPr lang="en-US" dirty="0">
              <a:solidFill>
                <a:srgbClr val="FFFF00"/>
              </a:solidFill>
              <a:cs typeface="B Nazanin" pitchFamily="2" charset="-78"/>
            </a:endParaRPr>
          </a:p>
          <a:p>
            <a:endParaRPr lang="fa-I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714356"/>
            <a:ext cx="8229600" cy="5411807"/>
          </a:xfrm>
        </p:spPr>
        <p:txBody>
          <a:bodyPr>
            <a:normAutofit lnSpcReduction="10000"/>
          </a:bodyPr>
          <a:lstStyle/>
          <a:p>
            <a:pPr algn="justLow"/>
            <a:r>
              <a:rPr lang="ar-SA" b="1" dirty="0">
                <a:solidFill>
                  <a:srgbClr val="FFFF00"/>
                </a:solidFill>
                <a:cs typeface="B Nazanin" pitchFamily="2" charset="-78"/>
              </a:rPr>
              <a:t>انسان بايستي خود را در زمينه زندگي بجويد.  انسان «موجودي» (هستنده‌اي) است كه وجود او منشا، خلاقيت، يگانگي و يكتايي  او به عنوان انسان است و واقعيت بشري  يا موجوديت آن ساختاري است كه در آن انسان خود را به عنوان انسان به خويشتن مي‌نماياند.او نه مي‌تواند عقلايي تبيين شود و نه از لحاظ سياسي و اقتصادي، بلكه مفهوم انساني او در ساخت وجودي واقعيت او نهفته است</a:t>
            </a:r>
            <a:r>
              <a:rPr lang="fa-IR" b="1" dirty="0">
                <a:solidFill>
                  <a:srgbClr val="FFFF00"/>
                </a:solidFill>
                <a:cs typeface="B Nazanin" pitchFamily="2" charset="-78"/>
              </a:rPr>
              <a:t> (هایدگر، 1367).</a:t>
            </a:r>
            <a:endParaRPr lang="en-US" b="1" dirty="0">
              <a:solidFill>
                <a:srgbClr val="FFFF00"/>
              </a:solidFill>
              <a:cs typeface="B Nazanin" pitchFamily="2" charset="-78"/>
            </a:endParaRPr>
          </a:p>
          <a:p>
            <a:pPr algn="l" rtl="0"/>
            <a:r>
              <a:rPr lang="en-US" dirty="0"/>
              <a:t>- </a:t>
            </a:r>
            <a:r>
              <a:rPr lang="en-US" dirty="0">
                <a:solidFill>
                  <a:srgbClr val="FFFF00"/>
                </a:solidFill>
                <a:cs typeface="B Nazanin" pitchFamily="2" charset="-78"/>
              </a:rPr>
              <a:t>Singularity</a:t>
            </a:r>
          </a:p>
          <a:p>
            <a:pPr algn="l" rtl="0"/>
            <a:r>
              <a:rPr lang="en-US" dirty="0">
                <a:solidFill>
                  <a:srgbClr val="FFFF00"/>
                </a:solidFill>
                <a:cs typeface="B Nazanin" pitchFamily="2" charset="-78"/>
              </a:rPr>
              <a:t>- </a:t>
            </a:r>
            <a:r>
              <a:rPr lang="en-US" dirty="0" err="1">
                <a:solidFill>
                  <a:srgbClr val="FFFF00"/>
                </a:solidFill>
                <a:cs typeface="B Nazanin" pitchFamily="2" charset="-78"/>
              </a:rPr>
              <a:t>Dasein</a:t>
            </a:r>
            <a:endParaRPr lang="en-US" dirty="0">
              <a:solidFill>
                <a:srgbClr val="FFFF00"/>
              </a:solidFill>
              <a:cs typeface="B Nazanin" pitchFamily="2" charset="-78"/>
            </a:endParaRPr>
          </a:p>
          <a:p>
            <a:pPr algn="l" rtl="0"/>
            <a:r>
              <a:rPr lang="en-US" dirty="0">
                <a:solidFill>
                  <a:srgbClr val="FFFF00"/>
                </a:solidFill>
                <a:cs typeface="B Nazanin" pitchFamily="2" charset="-78"/>
              </a:rPr>
              <a:t>- Ontological structure</a:t>
            </a:r>
          </a:p>
          <a:p>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Low"/>
            <a:r>
              <a:rPr lang="fa-IR" b="1" dirty="0" smtClean="0">
                <a:solidFill>
                  <a:srgbClr val="FFFF00"/>
                </a:solidFill>
                <a:cs typeface="B Nazanin" pitchFamily="2" charset="-78"/>
              </a:rPr>
              <a:t>از نظر هایدگر انسان فعلیت نیست بلکه همواره در حالت شکل گرفتن است و هیچ شکل او نهایی تلقی نمی شود او همواره خود را طراحی می کند و هیچوقت به آخر نمی رسد. امکان در مورد انسان مهمتر از قعلیت است.</a:t>
            </a:r>
            <a:endParaRPr lang="fa-IR" b="1" dirty="0">
              <a:solidFill>
                <a:srgbClr val="FFFF00"/>
              </a:solidFill>
              <a:cs typeface="B Nazanin"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642918"/>
            <a:ext cx="8229600" cy="5483245"/>
          </a:xfrm>
        </p:spPr>
        <p:txBody>
          <a:bodyPr>
            <a:normAutofit/>
          </a:bodyPr>
          <a:lstStyle/>
          <a:p>
            <a:pPr algn="justLow"/>
            <a:r>
              <a:rPr lang="ar-SA" b="1" dirty="0" smtClean="0">
                <a:solidFill>
                  <a:srgbClr val="FFFF00"/>
                </a:solidFill>
                <a:cs typeface="B Nazanin" pitchFamily="2" charset="-78"/>
              </a:rPr>
              <a:t>او كه اشتغال اصلي تفكر و پرسش بنيادين فلسفه را وجود دانسته، به بحث از عدم مي‌پردازد و وجود را همان عدم مي‌داند. ما در ميان كثرتي از موجودات قرار داريم . ما خود را درون كثرت موجودات «درون كل» مي‌يابيم. اين يكي از مفاهيم كليدي تفكر هايدگر است. او معتقد است كه انسان درون كثرتي از موجودات قرار گرفته و با آن سرو كار دارد اين نكته جاي هيچ شك و ترديدي نيست در اين كثرت موجودات با كل برخورد مي‌كند و در ذيل كليت وحداني واقع مي‌شود كه به آن عالم مي‌گويند او اين عالم را افق ژرف مي‌داند كه درون آن با اشياء خاص و انسانها برخورد مي‌كنيم و فعاليت مي‌نمائيم.</a:t>
            </a:r>
            <a:endParaRPr lang="fa-IR" b="1" dirty="0">
              <a:solidFill>
                <a:srgbClr val="FFFF00"/>
              </a:solidFill>
              <a:cs typeface="B Nazanin"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428604"/>
            <a:ext cx="8229600" cy="5697559"/>
          </a:xfrm>
        </p:spPr>
        <p:txBody>
          <a:bodyPr>
            <a:normAutofit/>
          </a:bodyPr>
          <a:lstStyle/>
          <a:p>
            <a:pPr algn="justLow"/>
            <a:r>
              <a:rPr lang="ar-SA" dirty="0" smtClean="0">
                <a:solidFill>
                  <a:srgbClr val="FFFF00"/>
                </a:solidFill>
                <a:cs typeface="B Nazanin" pitchFamily="2" charset="-78"/>
              </a:rPr>
              <a:t>هايدگر معقتد است كه وجود، كيفيت خاصي در موجود نيست. وجود را نمي توان بطور ابژ كتيو (شيء شده) تصور كرد، بلكه وجود هيچ تعيني ندارد، هيچيك از موجودات نيست و به عبارت ديگر همان عدم است. </a:t>
            </a:r>
            <a:endParaRPr lang="fa-IR" dirty="0" smtClean="0">
              <a:solidFill>
                <a:srgbClr val="FFFF00"/>
              </a:solidFill>
              <a:cs typeface="B Nazanin" pitchFamily="2" charset="-78"/>
            </a:endParaRPr>
          </a:p>
          <a:p>
            <a:pPr algn="justLow"/>
            <a:r>
              <a:rPr lang="ar-SA" dirty="0" smtClean="0">
                <a:solidFill>
                  <a:srgbClr val="FFFF00"/>
                </a:solidFill>
                <a:cs typeface="B Nazanin" pitchFamily="2" charset="-78"/>
              </a:rPr>
              <a:t>ما در اين حالت مورد خطاب وجود قرار مي‌گيريم و لذا شگفت‌ترين شگفتي‌ها را تجربه مي كنيم و شگفت‌ترين امر تجربه عدم است، كه با همنوايي با نداي وجود حاصل شده و به آن تفكر اصيل مي‌گويند. تفكر اصيل تفكري وراي انديشه حسابگري است و با امر قابل محاسبه سرو كار ندارد. و به جاي محاسبة موجود خود را به حقيقت وجود مشغول مي‌دارد </a:t>
            </a:r>
            <a:endParaRPr lang="fa-IR" dirty="0">
              <a:solidFill>
                <a:srgbClr val="FFFF00"/>
              </a:solidFill>
              <a:cs typeface="B Nazanin"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algn="ctr" eaLnBrk="1" hangingPunct="1"/>
            <a:r>
              <a:rPr lang="fa-IR" b="1" dirty="0" smtClean="0">
                <a:solidFill>
                  <a:srgbClr val="FF0000"/>
                </a:solidFill>
                <a:effectLst>
                  <a:outerShdw blurRad="38100" dist="38100" dir="2700000" algn="tl">
                    <a:srgbClr val="000000">
                      <a:alpha val="43137"/>
                    </a:srgbClr>
                  </a:outerShdw>
                </a:effectLst>
                <a:cs typeface="B Zar" pitchFamily="2" charset="-78"/>
              </a:rPr>
              <a:t>نیاز به تحقیق کیفی</a:t>
            </a:r>
            <a:endParaRPr lang="en-US" b="1" dirty="0" smtClean="0">
              <a:solidFill>
                <a:srgbClr val="FF0000"/>
              </a:solidFill>
              <a:effectLst>
                <a:outerShdw blurRad="38100" dist="38100" dir="2700000" algn="tl">
                  <a:srgbClr val="000000">
                    <a:alpha val="43137"/>
                  </a:srgbClr>
                </a:outerShdw>
              </a:effectLst>
              <a:cs typeface="B Zar" pitchFamily="2" charset="-78"/>
            </a:endParaRPr>
          </a:p>
        </p:txBody>
      </p:sp>
      <p:sp>
        <p:nvSpPr>
          <p:cNvPr id="5123" name="Rectangle 3"/>
          <p:cNvSpPr>
            <a:spLocks noGrp="1" noChangeArrowheads="1"/>
          </p:cNvSpPr>
          <p:nvPr>
            <p:ph type="body" idx="1"/>
          </p:nvPr>
        </p:nvSpPr>
        <p:spPr>
          <a:xfrm>
            <a:off x="457200" y="2209800"/>
            <a:ext cx="8229600" cy="4114800"/>
          </a:xfrm>
        </p:spPr>
        <p:txBody>
          <a:bodyPr/>
          <a:lstStyle/>
          <a:p>
            <a:pPr algn="justLow" rtl="1" eaLnBrk="1" hangingPunct="1"/>
            <a:r>
              <a:rPr lang="fa-IR" sz="2400" b="1" dirty="0" smtClean="0">
                <a:solidFill>
                  <a:srgbClr val="FFFF00"/>
                </a:solidFill>
                <a:cs typeface="B Zar" pitchFamily="2" charset="-78"/>
              </a:rPr>
              <a:t>تغییرات سریع اجتماعی و در نتیجه آن تنوع زیست جهان به شکل روز افزونی محققان را با زمینه های اجتماعی و دیدگاههای جدیدی مواجه ساخته است این مسائل بقدری برای آنان نوظهورو متنوع اند که روشهای سنتی (روشهای قیاسی) برای شناخت آنان پاسخگو نیست. بدین جهت تحقیق اجتماعی به شکل فزاینده ای وادار به استفاده از روشها و استراتژیهای جدید(روشهای استقرائی) شده اند.</a:t>
            </a:r>
          </a:p>
          <a:p>
            <a:pPr algn="justLow" rtl="1" eaLnBrk="1" hangingPunct="1">
              <a:buNone/>
            </a:pPr>
            <a:endParaRPr lang="fa-IR" sz="2400" b="1" dirty="0" smtClean="0">
              <a:solidFill>
                <a:srgbClr val="FFFF00"/>
              </a:solidFill>
              <a:cs typeface="B Zar" pitchFamily="2" charset="-78"/>
            </a:endParaRPr>
          </a:p>
          <a:p>
            <a:pPr algn="justLow" rtl="1" eaLnBrk="1" hangingPunct="1"/>
            <a:r>
              <a:rPr lang="fa-IR" sz="2400" b="1" dirty="0" smtClean="0">
                <a:solidFill>
                  <a:srgbClr val="FFFF00"/>
                </a:solidFill>
                <a:cs typeface="B Zar" pitchFamily="2" charset="-78"/>
              </a:rPr>
              <a:t>بعبارت دیگرروشهای قیاسی از مفاهیم دانش نظری پیشینی متاثرند اما در شیوه های نوین نظریه ها بر اساس مطالعات تجربی تدوین می شوند.</a:t>
            </a:r>
            <a:endParaRPr lang="en-US" sz="2400" b="1" dirty="0" smtClean="0">
              <a:solidFill>
                <a:srgbClr val="FFFF00"/>
              </a:solidFill>
              <a:cs typeface="B Zar" pitchFamily="2" charset="-78"/>
            </a:endParaRPr>
          </a:p>
          <a:p>
            <a:pPr algn="r" rtl="1" eaLnBrk="1" hangingPunct="1"/>
            <a:endParaRPr lang="en-US" sz="2400" b="1" dirty="0" smtClean="0">
              <a:solidFill>
                <a:srgbClr val="FFFF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42560"/>
          </a:xfrm>
        </p:spPr>
        <p:txBody>
          <a:bodyPr>
            <a:normAutofit fontScale="92500" lnSpcReduction="10000"/>
          </a:bodyPr>
          <a:lstStyle/>
          <a:p>
            <a:pPr algn="just" rtl="1">
              <a:buNone/>
            </a:pPr>
            <a:r>
              <a:rPr lang="fa-IR" b="1" dirty="0" smtClean="0">
                <a:solidFill>
                  <a:srgbClr val="FFFF00"/>
                </a:solidFill>
                <a:effectLst>
                  <a:outerShdw blurRad="38100" dist="38100" dir="2700000" algn="tl">
                    <a:srgbClr val="000000">
                      <a:alpha val="43137"/>
                    </a:srgbClr>
                  </a:outerShdw>
                </a:effectLst>
                <a:cs typeface="B Nazanin" pitchFamily="2" charset="-78"/>
              </a:rPr>
              <a:t>پژوهش کیفی به عنوان جنبشی اصلاح گرایانه از سال 1970 در دانشگاهها شروع شد. </a:t>
            </a:r>
            <a:endParaRPr lang="en-US" b="1" dirty="0" smtClean="0">
              <a:solidFill>
                <a:srgbClr val="FFFF00"/>
              </a:solidFill>
              <a:effectLst>
                <a:outerShdw blurRad="38100" dist="38100" dir="2700000" algn="tl">
                  <a:srgbClr val="000000">
                    <a:alpha val="43137"/>
                  </a:srgbClr>
                </a:outerShdw>
              </a:effectLst>
              <a:cs typeface="B Nazanin" pitchFamily="2" charset="-78"/>
            </a:endParaRPr>
          </a:p>
          <a:p>
            <a:pPr algn="just" rtl="1">
              <a:buNone/>
            </a:pPr>
            <a:r>
              <a:rPr lang="fa-IR" b="1" dirty="0" smtClean="0">
                <a:solidFill>
                  <a:srgbClr val="FFFF00"/>
                </a:solidFill>
                <a:effectLst>
                  <a:outerShdw blurRad="38100" dist="38100" dir="2700000" algn="tl">
                    <a:srgbClr val="000000">
                      <a:alpha val="43137"/>
                    </a:srgbClr>
                  </a:outerShdw>
                </a:effectLst>
                <a:cs typeface="B Nazanin" pitchFamily="2" charset="-78"/>
              </a:rPr>
              <a:t>این پژوهش تلاش و کوششی اندیشمندانه برای معنادار کردن واقعیات است. ابعاد پژوهش کیفی یک عملکرد تلفیقی برای پژوهشگران دارد (</a:t>
            </a:r>
            <a:r>
              <a:rPr lang="en-US" b="1" dirty="0" smtClean="0">
                <a:solidFill>
                  <a:srgbClr val="FFFF00"/>
                </a:solidFill>
                <a:effectLst>
                  <a:outerShdw blurRad="38100" dist="38100" dir="2700000" algn="tl">
                    <a:srgbClr val="000000">
                      <a:alpha val="43137"/>
                    </a:srgbClr>
                  </a:outerShdw>
                </a:effectLst>
                <a:cs typeface="B Nazanin" pitchFamily="2" charset="-78"/>
              </a:rPr>
              <a:t>Jones, 2004</a:t>
            </a:r>
            <a:r>
              <a:rPr lang="fa-IR" b="1" dirty="0" smtClean="0">
                <a:solidFill>
                  <a:srgbClr val="FFFF00"/>
                </a:solidFill>
                <a:effectLst>
                  <a:outerShdw blurRad="38100" dist="38100" dir="2700000" algn="tl">
                    <a:srgbClr val="000000">
                      <a:alpha val="43137"/>
                    </a:srgbClr>
                  </a:outerShdw>
                </a:effectLst>
                <a:cs typeface="B Nazanin" pitchFamily="2" charset="-78"/>
              </a:rPr>
              <a:t> ).</a:t>
            </a:r>
            <a:endParaRPr lang="en-US" b="1" dirty="0" smtClean="0">
              <a:solidFill>
                <a:srgbClr val="FFFF00"/>
              </a:solidFill>
              <a:effectLst>
                <a:outerShdw blurRad="38100" dist="38100" dir="2700000" algn="tl">
                  <a:srgbClr val="000000">
                    <a:alpha val="43137"/>
                  </a:srgbClr>
                </a:outerShdw>
              </a:effectLst>
              <a:cs typeface="B Nazanin" pitchFamily="2" charset="-78"/>
            </a:endParaRPr>
          </a:p>
          <a:p>
            <a:pPr algn="just" rtl="1">
              <a:buNone/>
            </a:pPr>
            <a:r>
              <a:rPr lang="fa-IR" b="1" dirty="0" smtClean="0">
                <a:solidFill>
                  <a:srgbClr val="FFFF00"/>
                </a:solidFill>
                <a:effectLst>
                  <a:outerShdw blurRad="38100" dist="38100" dir="2700000" algn="tl">
                    <a:srgbClr val="000000">
                      <a:alpha val="43137"/>
                    </a:srgbClr>
                  </a:outerShdw>
                </a:effectLst>
                <a:cs typeface="B Nazanin" pitchFamily="2" charset="-78"/>
              </a:rPr>
              <a:t>نورمن دنزین و یووانا لینکلن پیشنهاد کردند: پژوهش کیفی ماهیتاً چند روشی است و متضمن رویکردی تفسیری و طبیعت گرایانه به موضوع مورد مطالعه است. این بدان معناست که پژوهشگران کیفی، اشیاء رادر موقعیتهای طبیعی آنها مطالعه می کنند و می کوشند پدیده ها را برحسب معناهایی که مردم به آنها می دهند، مفهوم سازی یا تفسیر کنند ( بورگ و گال ، 1383).</a:t>
            </a:r>
            <a:endParaRPr lang="en-US" b="1" dirty="0" smtClean="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a-IR" b="1" dirty="0" smtClean="0">
                <a:solidFill>
                  <a:srgbClr val="FF0000"/>
                </a:solidFill>
                <a:effectLst>
                  <a:outerShdw blurRad="38100" dist="38100" dir="2700000" algn="tl">
                    <a:srgbClr val="000000">
                      <a:alpha val="43137"/>
                    </a:srgbClr>
                  </a:outerShdw>
                </a:effectLst>
                <a:cs typeface="B Titr" pitchFamily="2" charset="-78"/>
              </a:rPr>
              <a:t>پژوهش پديدارشناسي</a:t>
            </a:r>
            <a:endParaRPr lang="fa-IR" dirty="0">
              <a:solidFill>
                <a:srgbClr val="FF0000"/>
              </a:solidFill>
              <a:effectLst>
                <a:outerShdw blurRad="38100" dist="38100" dir="2700000" algn="tl">
                  <a:srgbClr val="000000">
                    <a:alpha val="43137"/>
                  </a:srgbClr>
                </a:outerShdw>
              </a:effectLst>
              <a:cs typeface="B Titr" pitchFamily="2" charset="-78"/>
            </a:endParaRPr>
          </a:p>
        </p:txBody>
      </p:sp>
      <p:sp>
        <p:nvSpPr>
          <p:cNvPr id="6" name="Content Placeholder 5"/>
          <p:cNvSpPr>
            <a:spLocks noGrp="1"/>
          </p:cNvSpPr>
          <p:nvPr>
            <p:ph idx="1"/>
          </p:nvPr>
        </p:nvSpPr>
        <p:spPr/>
        <p:txBody>
          <a:bodyPr/>
          <a:lstStyle/>
          <a:p>
            <a:endParaRPr lang="fa-IR" dirty="0" smtClean="0"/>
          </a:p>
          <a:p>
            <a:pPr algn="justLow"/>
            <a:r>
              <a:rPr lang="fa-IR" b="1" dirty="0">
                <a:solidFill>
                  <a:srgbClr val="FFFF00"/>
                </a:solidFill>
                <a:cs typeface="B Nazanin" pitchFamily="2" charset="-78"/>
              </a:rPr>
              <a:t>پژوهش پديدارشناسي یکی از پرکاربردترین سنت های پژوهش کیفی می باشد. پدیدارشناسی مطالعه دنياي فردي است، دنيا به عنوان اينكه ما آن را چگونه تجربه مي‌كنيم قبل از آنكه در مورد آن بينديشم يا در مورد آن مفهوم سازي كنيم يعني تجربه بلا واسطه و فوري دنيا  بدون آنكه از طريق پيش داوري‌ها و ايده‌هاي نظري به تصوير كشيده شود.</a:t>
            </a:r>
            <a:endParaRPr lang="en-US" b="1" dirty="0">
              <a:solidFill>
                <a:srgbClr val="FFFF00"/>
              </a:solidFill>
              <a:cs typeface="B Nazanin"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857232"/>
            <a:ext cx="8229600" cy="5268931"/>
          </a:xfrm>
        </p:spPr>
        <p:txBody>
          <a:bodyPr/>
          <a:lstStyle/>
          <a:p>
            <a:pPr algn="justLow"/>
            <a:r>
              <a:rPr lang="fa-IR" b="1" dirty="0">
                <a:solidFill>
                  <a:srgbClr val="FFFF00"/>
                </a:solidFill>
                <a:cs typeface="B Nazanin" pitchFamily="2" charset="-78"/>
              </a:rPr>
              <a:t>از نقطه نظر پديدارشناختي پژوهش هميشه متمركز اين سئوال اساسي است كه ما چگونه  دنيا را تجربه مي‌كنيم؟ما عميقاً معتقديم كه در دنيا وجود داريم و زماني به سوي شدن حركت مي‌كنيم كه به صورت خودخواسته و عمدي خودمان را به آن ملحق كنيم و به صورت كامل بخشي از آن شويم. پديدارشناختي، اين ارتباط جدايي ناپذير با دنيا را بيان مي‌كند ( </a:t>
            </a:r>
            <a:r>
              <a:rPr lang="en-US" b="1" dirty="0">
                <a:solidFill>
                  <a:srgbClr val="FFFF00"/>
                </a:solidFill>
                <a:cs typeface="B Nazanin" pitchFamily="2" charset="-78"/>
              </a:rPr>
              <a:t>Van Manen,1990</a:t>
            </a:r>
            <a:r>
              <a:rPr lang="fa-IR" b="1" dirty="0">
                <a:solidFill>
                  <a:srgbClr val="FFFF00"/>
                </a:solidFill>
                <a:cs typeface="B Nazanin" pitchFamily="2" charset="-78"/>
              </a:rPr>
              <a:t>).</a:t>
            </a:r>
            <a:endParaRPr lang="en-US" b="1" dirty="0">
              <a:solidFill>
                <a:srgbClr val="FFFF00"/>
              </a:solidFill>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1000108"/>
            <a:ext cx="8229600" cy="5126055"/>
          </a:xfrm>
        </p:spPr>
        <p:txBody>
          <a:bodyPr/>
          <a:lstStyle/>
          <a:p>
            <a:pPr algn="justLow"/>
            <a:r>
              <a:rPr lang="fa-IR" b="1" dirty="0">
                <a:solidFill>
                  <a:srgbClr val="FFFF00"/>
                </a:solidFill>
                <a:cs typeface="B Nazanin" pitchFamily="2" charset="-78"/>
              </a:rPr>
              <a:t>در اين نوع پژوهش ما از راز ورمزهای نهان دنيا و دوستي و صميميتهايي كه از خصوصيات دنياست و موجب مي‌شود دنيا به عنوان دنيا درون ما و در ما موجوديت يابد آگاهي مي‌يابيم. ما مي‌خواهيم بدانيم كه چه و كدامين مسائل در موجود شدن ما نقش اساسی دارند. پژوهش پديدارشناختي اغلب به شخص و خود فرد اشاره دارد.در حقیقت به موجودیت بی همتای هر انسان، آنچه به آن تجربه زیست شده می گویند اشاره دارد.</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cs typeface="B Titr" pitchFamily="2" charset="-78"/>
              </a:rPr>
              <a:t>مبانی فلسفی</a:t>
            </a:r>
            <a:endParaRPr lang="fa-IR" dirty="0">
              <a:solidFill>
                <a:srgbClr val="FF0000"/>
              </a:solidFill>
              <a:cs typeface="B Titr" pitchFamily="2" charset="-78"/>
            </a:endParaRPr>
          </a:p>
        </p:txBody>
      </p:sp>
      <p:sp>
        <p:nvSpPr>
          <p:cNvPr id="3" name="Content Placeholder 2"/>
          <p:cNvSpPr>
            <a:spLocks noGrp="1"/>
          </p:cNvSpPr>
          <p:nvPr>
            <p:ph idx="1"/>
          </p:nvPr>
        </p:nvSpPr>
        <p:spPr>
          <a:xfrm>
            <a:off x="457200" y="1285860"/>
            <a:ext cx="8229600" cy="4840303"/>
          </a:xfrm>
        </p:spPr>
        <p:txBody>
          <a:bodyPr/>
          <a:lstStyle/>
          <a:p>
            <a:pPr algn="justLow"/>
            <a:r>
              <a:rPr lang="fa-IR" b="1" dirty="0">
                <a:solidFill>
                  <a:srgbClr val="FFFF00"/>
                </a:solidFill>
                <a:cs typeface="B Nazanin" pitchFamily="2" charset="-78"/>
              </a:rPr>
              <a:t>صحبت در باب پدیدارشناسی بدون ذکر دیدگاههای ادموند هوسرل (1859ـ 1938) و مارتین هایدگر امکان پذیر نیست.ادموند هوسرل از چهره هاى مهم و تأثيرگذار فلسفى در قرن بيستم و بنيانگذار پديدارشناسى است ادموند هوسرل اولين كسي بود كه پديدارشناختي را به عنوان يك روش توصيف مطرح كرد. او پديدار شناختي را روشي براي تحليل پديدارها، يعني تحليل شناخت آگاهانه ما در اين خصوص كه اشياء و رويدادها چگونه در تجربه‌ ما جلوه گر مي‌شوند مي‌داند (گوتك ، 1380)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57200" y="928670"/>
            <a:ext cx="8229600" cy="5197493"/>
          </a:xfrm>
        </p:spPr>
        <p:txBody>
          <a:bodyPr>
            <a:normAutofit/>
          </a:bodyPr>
          <a:lstStyle/>
          <a:p>
            <a:pPr algn="justLow"/>
            <a:r>
              <a:rPr lang="fa-IR" b="1" dirty="0">
                <a:solidFill>
                  <a:srgbClr val="FFFF00"/>
                </a:solidFill>
                <a:cs typeface="B Nazanin" pitchFamily="2" charset="-78"/>
              </a:rPr>
              <a:t>از نظر هوسرل براى نيل به ماهيت و عينيت اشيا بايد هرگونه نظريه پردازى و همه مفروضات پيشين را تعليق حكم كرد تا بتوان با «خود پديدار» مواجه شد. پديدار همان چيزى است كه خود را در آگاهى آشكار مى سازد كه براى هوسرل، پديدارشناسى روش شناخت ماهيت اشيا بود </a:t>
            </a:r>
            <a:r>
              <a:rPr lang="fa-IR" b="1" dirty="0" smtClean="0">
                <a:solidFill>
                  <a:srgbClr val="FFFF00"/>
                </a:solidFill>
                <a:cs typeface="B Nazanin" pitchFamily="2" charset="-78"/>
              </a:rPr>
              <a:t>. هوسرل </a:t>
            </a:r>
            <a:r>
              <a:rPr lang="fa-IR" b="1" dirty="0">
                <a:solidFill>
                  <a:srgbClr val="FFFF00"/>
                </a:solidFill>
                <a:cs typeface="B Nazanin" pitchFamily="2" charset="-78"/>
              </a:rPr>
              <a:t>واژه دنياي زيست شده را مطرح كرد. او از اين واژه به عنوان دنياي تجربه فوري و بي واسطه، دنيايي كه به صورت طبيعي تجربه مي‌شود، یعنی همان زندگی طبیعی اصیل نام </a:t>
            </a:r>
            <a:r>
              <a:rPr lang="fa-IR" b="1" dirty="0" smtClean="0">
                <a:solidFill>
                  <a:srgbClr val="FFFF00"/>
                </a:solidFill>
                <a:cs typeface="B Nazanin" pitchFamily="2" charset="-78"/>
              </a:rPr>
              <a:t>مي‌برد</a:t>
            </a:r>
            <a:endParaRPr lang="en-US" b="1" dirty="0">
              <a:solidFill>
                <a:srgbClr val="FFFF00"/>
              </a:solidFill>
              <a:cs typeface="B Nazanin" pitchFamily="2" charset="-78"/>
            </a:endParaRPr>
          </a:p>
          <a:p>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solidFill>
                  <a:srgbClr val="FF0000"/>
                </a:solidFill>
                <a:effectLst>
                  <a:outerShdw blurRad="38100" dist="38100" dir="2700000" algn="tl">
                    <a:srgbClr val="000000">
                      <a:alpha val="43137"/>
                    </a:srgbClr>
                  </a:outerShdw>
                </a:effectLst>
                <a:cs typeface="B Titr" pitchFamily="2" charset="-78"/>
              </a:rPr>
              <a:t/>
            </a:r>
            <a:br>
              <a:rPr lang="fa-IR" dirty="0" smtClean="0">
                <a:solidFill>
                  <a:srgbClr val="FF0000"/>
                </a:solidFill>
                <a:effectLst>
                  <a:outerShdw blurRad="38100" dist="38100" dir="2700000" algn="tl">
                    <a:srgbClr val="000000">
                      <a:alpha val="43137"/>
                    </a:srgbClr>
                  </a:outerShdw>
                </a:effectLst>
                <a:cs typeface="B Titr" pitchFamily="2" charset="-78"/>
              </a:rPr>
            </a:br>
            <a:r>
              <a:rPr lang="fa-IR" dirty="0" smtClean="0">
                <a:solidFill>
                  <a:srgbClr val="FF0000"/>
                </a:solidFill>
                <a:effectLst>
                  <a:outerShdw blurRad="38100" dist="38100" dir="2700000" algn="tl">
                    <a:srgbClr val="000000">
                      <a:alpha val="43137"/>
                    </a:srgbClr>
                  </a:outerShdw>
                </a:effectLst>
                <a:cs typeface="B Titr" pitchFamily="2" charset="-78"/>
              </a:rPr>
              <a:t>لفظ پديدارشناسي مي‌تواند چنين معنا شود:</a:t>
            </a:r>
            <a:r>
              <a:rPr lang="en-US" dirty="0" smtClean="0">
                <a:solidFill>
                  <a:srgbClr val="FF0000"/>
                </a:solidFill>
                <a:effectLst>
                  <a:outerShdw blurRad="38100" dist="38100" dir="2700000" algn="tl">
                    <a:srgbClr val="000000">
                      <a:alpha val="43137"/>
                    </a:srgbClr>
                  </a:outerShdw>
                </a:effectLst>
                <a:cs typeface="B Titr" pitchFamily="2" charset="-78"/>
              </a:rPr>
              <a:t/>
            </a:r>
            <a:br>
              <a:rPr lang="en-US" dirty="0" smtClean="0">
                <a:solidFill>
                  <a:srgbClr val="FF0000"/>
                </a:solidFill>
                <a:effectLst>
                  <a:outerShdw blurRad="38100" dist="38100" dir="2700000" algn="tl">
                    <a:srgbClr val="000000">
                      <a:alpha val="43137"/>
                    </a:srgbClr>
                  </a:outerShdw>
                </a:effectLst>
                <a:cs typeface="B Titr" pitchFamily="2" charset="-78"/>
              </a:rPr>
            </a:br>
            <a:endParaRPr lang="fa-IR" dirty="0"/>
          </a:p>
        </p:txBody>
      </p:sp>
      <p:sp>
        <p:nvSpPr>
          <p:cNvPr id="3" name="Content Placeholder 2"/>
          <p:cNvSpPr>
            <a:spLocks noGrp="1"/>
          </p:cNvSpPr>
          <p:nvPr>
            <p:ph idx="1"/>
          </p:nvPr>
        </p:nvSpPr>
        <p:spPr>
          <a:xfrm>
            <a:off x="457200" y="1571612"/>
            <a:ext cx="8229600" cy="4554551"/>
          </a:xfrm>
        </p:spPr>
        <p:txBody>
          <a:bodyPr>
            <a:normAutofit/>
          </a:bodyPr>
          <a:lstStyle/>
          <a:p>
            <a:pPr algn="justLow"/>
            <a:r>
              <a:rPr lang="fa-IR" b="1" dirty="0" smtClean="0">
                <a:solidFill>
                  <a:srgbClr val="FFFF00"/>
                </a:solidFill>
                <a:cs typeface="B Nazanin" pitchFamily="2" charset="-78"/>
              </a:rPr>
              <a:t>«</a:t>
            </a:r>
            <a:r>
              <a:rPr lang="fa-IR" b="1" dirty="0">
                <a:solidFill>
                  <a:srgbClr val="FFFF00"/>
                </a:solidFill>
                <a:cs typeface="B Nazanin" pitchFamily="2" charset="-78"/>
              </a:rPr>
              <a:t>روي نمودن به جانب خود موضوعات» اين كلمه از دو جزء «پديدار» و «لوگوس» تشكيل شده است. پديدار كه ريشه فعلي دارد به معناي«خود را نمودن»، يعني آنچه خود را مي‌نمايد. نمايانگر خود، هويدا سازي،در ظل روز آوردن در نور مقام گزيدن است (هایدگر،1380).</a:t>
            </a:r>
            <a:endParaRPr lang="en-US" b="1" dirty="0">
              <a:solidFill>
                <a:srgbClr val="FFFF00"/>
              </a:solidFill>
              <a:cs typeface="B Nazanin" pitchFamily="2" charset="-78"/>
            </a:endParaRPr>
          </a:p>
          <a:p>
            <a:pPr algn="justLow" rtl="0"/>
            <a:r>
              <a:rPr lang="en-US" b="1" dirty="0">
                <a:solidFill>
                  <a:srgbClr val="FFFF00"/>
                </a:solidFill>
                <a:cs typeface="B Nazanin" pitchFamily="2" charset="-78"/>
              </a:rPr>
              <a:t>- phenomena</a:t>
            </a:r>
          </a:p>
          <a:p>
            <a:pPr algn="justLow" rtl="0"/>
            <a:r>
              <a:rPr lang="en-US" b="1" dirty="0">
                <a:solidFill>
                  <a:srgbClr val="FFFF00"/>
                </a:solidFill>
                <a:cs typeface="B Nazanin" pitchFamily="2" charset="-78"/>
              </a:rPr>
              <a:t>- </a:t>
            </a:r>
            <a:r>
              <a:rPr lang="en-US" b="1" dirty="0" smtClean="0">
                <a:solidFill>
                  <a:srgbClr val="FFFF00"/>
                </a:solidFill>
                <a:cs typeface="B Nazanin" pitchFamily="2" charset="-78"/>
              </a:rPr>
              <a:t>Logos</a:t>
            </a:r>
            <a:endParaRPr lang="en-US" b="1" dirty="0">
              <a:solidFill>
                <a:srgbClr val="FFFF00"/>
              </a:solidFill>
              <a:cs typeface="B Nazanin"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1270</Words>
  <Application>Microsoft Office PowerPoint</Application>
  <PresentationFormat>On-screen Show (4:3)</PresentationFormat>
  <Paragraphs>40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مبانی فلسفی پژوهش پدیدارشناسی</vt:lpstr>
      <vt:lpstr>نیاز به تحقیق کیفی</vt:lpstr>
      <vt:lpstr>Slide 3</vt:lpstr>
      <vt:lpstr>پژوهش پديدارشناسي</vt:lpstr>
      <vt:lpstr>Slide 5</vt:lpstr>
      <vt:lpstr>Slide 6</vt:lpstr>
      <vt:lpstr>مبانی فلسفی</vt:lpstr>
      <vt:lpstr>Slide 8</vt:lpstr>
      <vt:lpstr> لفظ پديدارشناسي مي‌تواند چنين معنا شود: </vt:lpstr>
      <vt:lpstr>Slide 10</vt:lpstr>
      <vt:lpstr>Slide 11</vt:lpstr>
      <vt:lpstr>Slide 12</vt:lpstr>
      <vt:lpstr>Slide 13</vt:lpstr>
      <vt:lpstr>Slide 14</vt:lpstr>
      <vt:lpstr>Slide 15</vt:lpstr>
      <vt:lpstr>Slide 16</vt:lpstr>
      <vt:lpstr>Slide 17</vt:lpstr>
      <vt:lpstr>Slide 18</vt:lpstr>
    </vt:vector>
  </TitlesOfParts>
  <Company>NPSoft.ir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مبانی فلسفی پژوهش پدیدارشناسی</dc:title>
  <dc:creator>NPSoft</dc:creator>
  <cp:lastModifiedBy>NPSoft</cp:lastModifiedBy>
  <cp:revision>43</cp:revision>
  <dcterms:created xsi:type="dcterms:W3CDTF">2012-10-14T15:28:26Z</dcterms:created>
  <dcterms:modified xsi:type="dcterms:W3CDTF">2012-10-13T22:06:30Z</dcterms:modified>
</cp:coreProperties>
</file>